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1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0" r:id="rId7"/>
    <p:sldId id="262" r:id="rId8"/>
    <p:sldId id="261" r:id="rId9"/>
    <p:sldId id="263" r:id="rId10"/>
    <p:sldId id="264" r:id="rId11"/>
  </p:sldIdLst>
  <p:sldSz cx="14630400" cy="8229600"/>
  <p:notesSz cx="8229600" cy="14630400"/>
  <p:embeddedFontLst>
    <p:embeddedFont>
      <p:font typeface="Rockwell" panose="02060603020205020403" pitchFamily="18" charset="0"/>
      <p:regular r:id="rId13"/>
      <p:bold r:id="rId14"/>
      <p:italic r:id="rId15"/>
      <p:boldItalic r:id="rId16"/>
    </p:embeddedFont>
    <p:embeddedFont>
      <p:font typeface="Rockwell Condensed" panose="02060603050405020104" pitchFamily="18" charset="0"/>
      <p:regular r:id="rId17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hil Patil" userId="2ab2360be03f6ad2" providerId="LiveId" clId="{88EB41FB-5E66-4970-9518-5F2DC13DDC3A}"/>
    <pc:docChg chg="modSld">
      <pc:chgData name="Sahil Patil" userId="2ab2360be03f6ad2" providerId="LiveId" clId="{88EB41FB-5E66-4970-9518-5F2DC13DDC3A}" dt="2024-11-24T10:37:38.955" v="2" actId="20577"/>
      <pc:docMkLst>
        <pc:docMk/>
      </pc:docMkLst>
      <pc:sldChg chg="modSp mod">
        <pc:chgData name="Sahil Patil" userId="2ab2360be03f6ad2" providerId="LiveId" clId="{88EB41FB-5E66-4970-9518-5F2DC13DDC3A}" dt="2024-11-24T10:37:38.955" v="2" actId="20577"/>
        <pc:sldMkLst>
          <pc:docMk/>
          <pc:sldMk cId="0" sldId="256"/>
        </pc:sldMkLst>
        <pc:spChg chg="mod">
          <ac:chgData name="Sahil Patil" userId="2ab2360be03f6ad2" providerId="LiveId" clId="{88EB41FB-5E66-4970-9518-5F2DC13DDC3A}" dt="2024-11-24T10:37:38.955" v="2" actId="20577"/>
          <ac:spMkLst>
            <pc:docMk/>
            <pc:sldMk cId="0" sldId="256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694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C13D8-EE88-722F-C6CC-2E2625230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0AD226-BEE1-9514-FF2E-845277868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91D799-BC03-0A10-FDA5-996521F16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CDE8F-BCC0-3DFC-E1DE-D96E718C3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60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05001" y="1616336"/>
            <a:ext cx="12267590" cy="968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105001" y="5159636"/>
            <a:ext cx="12267590" cy="968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05001" y="1781735"/>
            <a:ext cx="12267590" cy="329184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11579058" y="4882708"/>
            <a:ext cx="1297085" cy="129708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1718667"/>
            <a:ext cx="11960352" cy="3642970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1152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3818" y="5266944"/>
            <a:ext cx="9469526" cy="1283818"/>
          </a:xfrm>
        </p:spPr>
        <p:txBody>
          <a:bodyPr>
            <a:normAutofit/>
          </a:bodyPr>
          <a:lstStyle>
            <a:lvl1pPr marL="0" indent="0" algn="l">
              <a:buNone/>
              <a:defRPr sz="2640">
                <a:solidFill>
                  <a:schemeClr val="tx1"/>
                </a:solidFill>
              </a:defRPr>
            </a:lvl1pPr>
            <a:lvl2pPr marL="548640" indent="0" algn="ctr">
              <a:buNone/>
              <a:defRPr sz="2640"/>
            </a:lvl2pPr>
            <a:lvl3pPr marL="1097280" indent="0" algn="ctr">
              <a:buNone/>
              <a:defRPr sz="264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11279" y="5147201"/>
            <a:ext cx="1432642" cy="768096"/>
          </a:xfrm>
        </p:spPr>
        <p:txBody>
          <a:bodyPr/>
          <a:lstStyle>
            <a:lvl1pPr>
              <a:defRPr sz="336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3114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0655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640080"/>
            <a:ext cx="3063240" cy="67665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80160" y="640080"/>
            <a:ext cx="9006840" cy="67665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2186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303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561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7208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430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055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880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566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85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93316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168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01587"/>
            <a:ext cx="14630400" cy="23280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554" y="1470355"/>
            <a:ext cx="11137392" cy="4224528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9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929" y="6024067"/>
            <a:ext cx="10863072" cy="128016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12401" y="7527341"/>
            <a:ext cx="3173171" cy="43815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249" y="7527341"/>
            <a:ext cx="7593178" cy="43815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76879" y="2791018"/>
            <a:ext cx="1297085" cy="129708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2442" y="3007360"/>
            <a:ext cx="1425958" cy="864398"/>
          </a:xfrm>
        </p:spPr>
        <p:txBody>
          <a:bodyPr/>
          <a:lstStyle>
            <a:lvl1pPr>
              <a:defRPr sz="336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0018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3818" y="2633472"/>
            <a:ext cx="5705856" cy="477316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7069" y="2633472"/>
            <a:ext cx="5705856" cy="477316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1698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457907"/>
            <a:ext cx="5705856" cy="768096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3818" y="3291840"/>
            <a:ext cx="5705856" cy="395020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7069" y="2457907"/>
            <a:ext cx="5705856" cy="768096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7069" y="3291840"/>
            <a:ext cx="5705856" cy="395020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261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839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34828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964489" y="1"/>
            <a:ext cx="4665911" cy="8229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9568" y="822960"/>
            <a:ext cx="3840480" cy="2084832"/>
          </a:xfrm>
        </p:spPr>
        <p:txBody>
          <a:bodyPr anchor="b">
            <a:normAutofit/>
          </a:bodyPr>
          <a:lstStyle>
            <a:lvl1pPr>
              <a:defRPr sz="384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822960"/>
            <a:ext cx="8054035" cy="6024067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9568" y="2907792"/>
            <a:ext cx="3840480" cy="3950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8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6296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964489" y="1"/>
            <a:ext cx="4665911" cy="8229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9568" y="822960"/>
            <a:ext cx="3840480" cy="2084832"/>
          </a:xfrm>
        </p:spPr>
        <p:txBody>
          <a:bodyPr anchor="b">
            <a:normAutofit/>
          </a:bodyPr>
          <a:lstStyle>
            <a:lvl1pPr>
              <a:defRPr sz="384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964488" cy="8229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9568" y="2907792"/>
            <a:ext cx="3840480" cy="3950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8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56316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3818" y="581558"/>
            <a:ext cx="12070080" cy="1931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3818" y="2545690"/>
            <a:ext cx="12070080" cy="4860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7309" y="7527341"/>
            <a:ext cx="392826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05763" y="7527341"/>
            <a:ext cx="759317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73354" y="7527341"/>
            <a:ext cx="768096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 b="1">
                <a:solidFill>
                  <a:srgbClr val="FFFFFF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3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  <p:sldLayoutId id="2147483936" r:id="rId18"/>
    <p:sldLayoutId id="2147483937" r:id="rId19"/>
    <p:sldLayoutId id="2147483938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6480" kern="1200" cap="all" baseline="0">
          <a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19456" indent="-219456" algn="l" defTabSz="1097280" rtl="0" eaLnBrk="1" latinLnBrk="0" hangingPunct="1">
        <a:lnSpc>
          <a:spcPct val="90000"/>
        </a:lnSpc>
        <a:spcBef>
          <a:spcPts val="144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lumni.acr.iitb.ac.in/events_list/iit-bombay-trust-lab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zurology.com/dr-mini-varghese-is-an-expert-at-performing-robotic-surgery/doctor-and-medical-assistant-robot-analysis-and-testing-result-of-dna-on-modern-virtual-interface-science-and-technology-innovative-and-future-of-medical-healthcare-in-laboratory-background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medium.com/@ananthvishnu/digital-image-processing-4fedee4ef76c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jpeg"/><Relationship Id="rId4" Type="http://schemas.openxmlformats.org/officeDocument/2006/relationships/hyperlink" Target="https://www.allaboutcircuits.com/technical-articles/an-introduction-to-the-discrete-fourier-transfor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hyperlink" Target="https://vitalflux.com/convex-optimization-explained-concepts-example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jpeg"/><Relationship Id="rId4" Type="http://schemas.openxmlformats.org/officeDocument/2006/relationships/hyperlink" Target="https://www.enclustra.com/en/design-services/digital-signal-process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jpeg"/><Relationship Id="rId4" Type="http://schemas.openxmlformats.org/officeDocument/2006/relationships/hyperlink" Target="https://groupware-g9.blogspot.com/2018/11/sabemos-diferenciar-ai-machine-learning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pngtree.com/free-backgrounds-photos/comparis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8552985" y="659627"/>
            <a:ext cx="5787483" cy="5486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50488"/>
            <a:ext cx="7415927" cy="3816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550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/>
                <a:cs typeface="Times New Roman" panose="02020603050405020304" pitchFamily="18" charset="0"/>
              </a:rPr>
              <a:t>Effective</a:t>
            </a:r>
            <a:r>
              <a:rPr lang="en-US" sz="550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 Image Reconstruction Using Compressed Sensing</a:t>
            </a:r>
            <a:endParaRPr lang="en-US" sz="5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5575611"/>
            <a:ext cx="7415927" cy="130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Sahil Patil (24M1087)</a:t>
            </a:r>
          </a:p>
        </p:txBody>
      </p:sp>
      <p:sp>
        <p:nvSpPr>
          <p:cNvPr id="5" name="Shape 2"/>
          <p:cNvSpPr/>
          <p:nvPr/>
        </p:nvSpPr>
        <p:spPr>
          <a:xfrm>
            <a:off x="864037" y="676560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0"/>
            <a:ext cx="14630400" cy="34406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088606"/>
            <a:ext cx="858512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50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Conclusion and Future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4037" y="550806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75492" y="5600581"/>
            <a:ext cx="13239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1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66280" y="550806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Method Selection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66280" y="6041946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Depends on image characteristics, resources, and objectives.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47084" y="550806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432941" y="5600581"/>
            <a:ext cx="18371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2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049328" y="550806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Tradeoffs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049328" y="6041946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Balance between quality, complexity, and flexibility.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9630132" y="550806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818608" y="5600581"/>
            <a:ext cx="1783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3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432375" y="550806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Future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432375" y="6041946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Ongoing advancements in compressed sensing techniques.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6233"/>
          <a:stretch/>
        </p:blipFill>
        <p:spPr>
          <a:xfrm>
            <a:off x="8526780" y="390292"/>
            <a:ext cx="6103620" cy="70252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89685"/>
            <a:ext cx="707814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Compressive Sensing</a:t>
            </a:r>
            <a:endParaRPr lang="en-US" sz="4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4037" y="270914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75492" y="2801660"/>
            <a:ext cx="13239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1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66280" y="27091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Sparsity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66280" y="324302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Exploits signal sparsity in specific domains.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64037" y="416254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49893" y="4255056"/>
            <a:ext cx="18371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2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666280" y="41625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Efficiency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666280" y="469642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Reconstructs signals from fewer measurements.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64037" y="5615940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1052513" y="5708452"/>
            <a:ext cx="1783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3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666280" y="561594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Applications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666280" y="6149816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Useful in medical imaging, autonomous vehicles, surveillance systems.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827" y="1237615"/>
            <a:ext cx="894671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Flexible Compressed Sensing (FCS)</a:t>
            </a:r>
            <a:endParaRPr lang="en-US" sz="4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4827" y="298893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Adaptive</a:t>
            </a:r>
            <a:r>
              <a:rPr lang="en-US" sz="240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Sensing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74827" y="362151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Adjusts sensing matrix to image characteristics.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699690" y="2988931"/>
            <a:ext cx="361518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Total Variation Minimization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699690" y="362151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Preserves edges while reducing Noise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74827" y="523775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Dictionary Learning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74826" y="5728293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 of basis elements allowing sparse representation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201E7112-5A42-F94E-2A53-14BB467983F8}"/>
              </a:ext>
            </a:extLst>
          </p:cNvPr>
          <p:cNvSpPr/>
          <p:nvPr/>
        </p:nvSpPr>
        <p:spPr>
          <a:xfrm>
            <a:off x="6699690" y="523776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Deep Learning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F797B1-CEDC-E09C-1F0E-F38D8F35BE56}"/>
              </a:ext>
            </a:extLst>
          </p:cNvPr>
          <p:cNvSpPr txBox="1"/>
          <p:nvPr/>
        </p:nvSpPr>
        <p:spPr>
          <a:xfrm>
            <a:off x="6597480" y="5663602"/>
            <a:ext cx="6114910" cy="459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100"/>
              </a:lnSpc>
              <a:buNone/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Utilizes Deep Neural Networks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453269" y="0"/>
            <a:ext cx="9355872" cy="25644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3128605"/>
            <a:ext cx="6767632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Discrete Fourier Transform (STOne)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3150A1A-EC04-2584-F070-BB0E44890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66" y="4333875"/>
            <a:ext cx="12192000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97525-4353-3AEF-89CD-FB7E7A2E4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12ED37CF-C52E-B397-EFFA-FE852CB00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449658" y="702526"/>
            <a:ext cx="9735015" cy="2394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BEBDEF-008D-C044-4632-5C081196A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96851"/>
            <a:ext cx="12798504" cy="5132749"/>
          </a:xfrm>
          <a:prstGeom prst="rect">
            <a:avLst/>
          </a:prstGeom>
        </p:spPr>
      </p:pic>
      <p:sp>
        <p:nvSpPr>
          <p:cNvPr id="16" name="Text 0">
            <a:extLst>
              <a:ext uri="{FF2B5EF4-FFF2-40B4-BE49-F238E27FC236}">
                <a16:creationId xmlns:a16="http://schemas.microsoft.com/office/drawing/2014/main" id="{C2968202-377B-565C-7CBA-506D23ABD427}"/>
              </a:ext>
            </a:extLst>
          </p:cNvPr>
          <p:cNvSpPr/>
          <p:nvPr/>
        </p:nvSpPr>
        <p:spPr>
          <a:xfrm>
            <a:off x="150358" y="1"/>
            <a:ext cx="9272421" cy="702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330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Compressed Sensing with Discrete Cosine Transform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614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0"/>
            <a:ext cx="14630399" cy="25424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919" y="2789295"/>
            <a:ext cx="9272421" cy="890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340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Compressed Sensing Results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D67446-16D9-6A10-556B-401CA3734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25" y="3534251"/>
            <a:ext cx="12192000" cy="45815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92880"/>
            <a:ext cx="632650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513468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59987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Neural Networks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64037" y="6532602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Uses CNNs and Residual Networks for reconstruction.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61" y="5134689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8161" y="59987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Adaptability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288161" y="6532602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Learns complex relationships between input and output.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404" y="5134689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2404" y="59987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Resources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712404" y="6532602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Requires substantial computational power and large datasets.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2A34B336-58A8-0842-E91C-875A6B489C5B}"/>
              </a:ext>
            </a:extLst>
          </p:cNvPr>
          <p:cNvSpPr/>
          <p:nvPr/>
        </p:nvSpPr>
        <p:spPr>
          <a:xfrm>
            <a:off x="786884" y="3903345"/>
            <a:ext cx="632650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50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Deep Learning Approach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947854"/>
            <a:ext cx="5229922" cy="63450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077" y="664488"/>
            <a:ext cx="602706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Deep Learning</a:t>
            </a:r>
            <a:endParaRPr lang="en-US" sz="4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A626F4-CA2B-E456-059B-1BFA3BC7C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132" y="2538412"/>
            <a:ext cx="9177453" cy="31527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0"/>
            <a:ext cx="14630399" cy="33162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2248" y="3677126"/>
            <a:ext cx="6611898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20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Implementation Comparison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42248" y="4790003"/>
            <a:ext cx="12945904" cy="2770346"/>
          </a:xfrm>
          <a:prstGeom prst="roundRect">
            <a:avLst>
              <a:gd name="adj" fmla="val 13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49868" y="4797623"/>
            <a:ext cx="12930664" cy="6887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90493" y="4949547"/>
            <a:ext cx="274760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Method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326969" y="4949547"/>
            <a:ext cx="274379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Domain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59635" y="4949547"/>
            <a:ext cx="274379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Quality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792301" y="4949547"/>
            <a:ext cx="274760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Complexity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49868" y="5486400"/>
            <a:ext cx="12930664" cy="6887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90493" y="5638324"/>
            <a:ext cx="274760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FCS Transformation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326969" y="5638324"/>
            <a:ext cx="274379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Frequency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59635" y="5638324"/>
            <a:ext cx="274379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Moderate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792301" y="5638324"/>
            <a:ext cx="274760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Low-Moderate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849868" y="6175177"/>
            <a:ext cx="12930664" cy="6887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1090493" y="6327100"/>
            <a:ext cx="274760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CS with DCT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4326969" y="6327100"/>
            <a:ext cx="274379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Sparse (DCT)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559635" y="6327100"/>
            <a:ext cx="274379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High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792301" y="6327100"/>
            <a:ext cx="274760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Moderate-High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849868" y="6863953"/>
            <a:ext cx="12930664" cy="6887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8"/>
          <p:cNvSpPr/>
          <p:nvPr/>
        </p:nvSpPr>
        <p:spPr>
          <a:xfrm>
            <a:off x="1090493" y="7015877"/>
            <a:ext cx="274760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Deep Learning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4326969" y="7015877"/>
            <a:ext cx="274379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Learned Features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559635" y="7015877"/>
            <a:ext cx="274379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Very High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0792301" y="7015877"/>
            <a:ext cx="274760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High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84</TotalTime>
  <Words>202</Words>
  <Application>Microsoft Office PowerPoint</Application>
  <PresentationFormat>Custom</PresentationFormat>
  <Paragraphs>69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Times New Roman</vt:lpstr>
      <vt:lpstr>Rockwell Condensed</vt:lpstr>
      <vt:lpstr>Rockwell</vt:lpstr>
      <vt:lpstr>Wingdings</vt:lpstr>
      <vt:lpstr>Arial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Sahil Patil</cp:lastModifiedBy>
  <cp:revision>11</cp:revision>
  <dcterms:created xsi:type="dcterms:W3CDTF">2024-11-07T14:10:01Z</dcterms:created>
  <dcterms:modified xsi:type="dcterms:W3CDTF">2024-11-24T10:37:40Z</dcterms:modified>
</cp:coreProperties>
</file>